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mpg" ContentType="video/unknown"/>
  <Default Extension="mp4" ContentType="video/unknown"/>
  <Default Extension="emf" ContentType="image/x-emf"/>
  <Default Extension="rels" ContentType="application/vnd.openxmlformats-package.relationships+xml"/>
  <Default Extension="gif" ContentType="video/unknown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7" r:id="rId2"/>
    <p:sldId id="304" r:id="rId3"/>
    <p:sldId id="305" r:id="rId4"/>
    <p:sldId id="317" r:id="rId5"/>
    <p:sldId id="314" r:id="rId6"/>
    <p:sldId id="310" r:id="rId7"/>
    <p:sldId id="312" r:id="rId8"/>
    <p:sldId id="308" r:id="rId9"/>
    <p:sldId id="307" r:id="rId10"/>
    <p:sldId id="265" r:id="rId11"/>
    <p:sldId id="292" r:id="rId12"/>
    <p:sldId id="293" r:id="rId13"/>
    <p:sldId id="294" r:id="rId14"/>
    <p:sldId id="303" r:id="rId15"/>
    <p:sldId id="301" r:id="rId16"/>
    <p:sldId id="318" r:id="rId17"/>
    <p:sldId id="316" r:id="rId18"/>
    <p:sldId id="315" r:id="rId19"/>
    <p:sldId id="302" r:id="rId20"/>
    <p:sldId id="313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5" d="100"/>
          <a:sy n="65" d="100"/>
        </p:scale>
        <p:origin x="-1192" y="-2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22/11/2014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578563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22/11/2014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11424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22/11/2014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992776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543800" cy="63817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43100"/>
            <a:ext cx="3695700" cy="44577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86300" y="1943100"/>
            <a:ext cx="3695700" cy="4457700"/>
          </a:xfrm>
        </p:spPr>
        <p:txBody>
          <a:bodyPr/>
          <a:lstStyle/>
          <a:p>
            <a:pPr lvl="0"/>
            <a:r>
              <a:rPr lang="en-GB" noProof="0" smtClean="0"/>
              <a:t>Click icon to add chart</a:t>
            </a:r>
          </a:p>
        </p:txBody>
      </p:sp>
      <p:pic>
        <p:nvPicPr>
          <p:cNvPr id="7" name="Picture 39" descr="Second_To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0" descr="IMP_Logo_2Colou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65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84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22/11/2014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00325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22/11/2014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56146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22/11/2014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765885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22/11/2014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45417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22/11/2014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77570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22/11/2014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52979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22/11/2014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23709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22/11/2014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19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22/11/2014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000000">
                  <a:shade val="90000"/>
                </a:srgbClr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64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1" Type="http://schemas.microsoft.com/office/2007/relationships/media" Target="file://localhost/Users/origimbo/AMCG/myTalks/China2013/FlowPastAMCG-NEW.AVI" TargetMode="External"/><Relationship Id="rId2" Type="http://schemas.openxmlformats.org/officeDocument/2006/relationships/video" Target="file://localhost/Users/origimbo/AMCG/myTalks/China2013/FlowPastAMCG-NEW.AV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7.png"/><Relationship Id="rId5" Type="http://schemas.openxmlformats.org/officeDocument/2006/relationships/image" Target="../media/image4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avi"/><Relationship Id="rId6" Type="http://schemas.openxmlformats.org/officeDocument/2006/relationships/video" Target="../media/media3.avi"/><Relationship Id="rId7" Type="http://schemas.openxmlformats.org/officeDocument/2006/relationships/slideLayout" Target="../slideLayouts/slideLayout7.xml"/><Relationship Id="rId8" Type="http://schemas.openxmlformats.org/officeDocument/2006/relationships/image" Target="../media/image7.png"/><Relationship Id="rId9" Type="http://schemas.openxmlformats.org/officeDocument/2006/relationships/image" Target="../media/image4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4.png"/><Relationship Id="rId9" Type="http://schemas.openxmlformats.org/officeDocument/2006/relationships/image" Target="../media/image64.jpe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" Type="http://schemas.microsoft.com/office/2007/relationships/media" Target="../media/media13.gif"/><Relationship Id="rId2" Type="http://schemas.openxmlformats.org/officeDocument/2006/relationships/video" Target="../media/media13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4" Type="http://schemas.openxmlformats.org/officeDocument/2006/relationships/video" Target="../media/media5.mp4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microsoft.com/office/2007/relationships/media" Target="../media/media4.mpg"/><Relationship Id="rId2" Type="http://schemas.openxmlformats.org/officeDocument/2006/relationships/video" Target="../media/media4.m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4.png"/><Relationship Id="rId8" Type="http://schemas.openxmlformats.org/officeDocument/2006/relationships/image" Target="../media/image17.emf"/><Relationship Id="rId9" Type="http://schemas.openxmlformats.org/officeDocument/2006/relationships/image" Target="../media/image18.emf"/><Relationship Id="rId10" Type="http://schemas.openxmlformats.org/officeDocument/2006/relationships/image" Target="../media/image19.emf"/><Relationship Id="rId11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.xml"/><Relationship Id="rId12" Type="http://schemas.openxmlformats.org/officeDocument/2006/relationships/image" Target="../media/image21.emf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4.png"/><Relationship Id="rId1" Type="http://schemas.microsoft.com/office/2007/relationships/media" Target="../media/media6.mpg"/><Relationship Id="rId2" Type="http://schemas.openxmlformats.org/officeDocument/2006/relationships/video" Target="../media/media6.mpg"/><Relationship Id="rId3" Type="http://schemas.microsoft.com/office/2007/relationships/media" Target="../media/media7.mpeg"/><Relationship Id="rId4" Type="http://schemas.openxmlformats.org/officeDocument/2006/relationships/video" Target="../media/media7.mpeg"/><Relationship Id="rId5" Type="http://schemas.microsoft.com/office/2007/relationships/media" Target="../media/media8.mpeg"/><Relationship Id="rId6" Type="http://schemas.openxmlformats.org/officeDocument/2006/relationships/video" Target="../media/media8.mpeg"/><Relationship Id="rId7" Type="http://schemas.microsoft.com/office/2007/relationships/media" Target="../media/media9.mpeg"/><Relationship Id="rId8" Type="http://schemas.openxmlformats.org/officeDocument/2006/relationships/video" Target="../media/media9.mpeg"/><Relationship Id="rId9" Type="http://schemas.microsoft.com/office/2007/relationships/media" Target="../media/media10.mpeg"/><Relationship Id="rId10" Type="http://schemas.openxmlformats.org/officeDocument/2006/relationships/video" Target="../media/media10.m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hyperlink" Target="http://dx.doi.org/10.1098/rsta.2009.0155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7.pn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592088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A Numerical Study of Mesh </a:t>
            </a:r>
            <a:r>
              <a:rPr lang="en-US" sz="2800" b="1" dirty="0" err="1"/>
              <a:t>Adaptivity</a:t>
            </a:r>
            <a:r>
              <a:rPr lang="en-US" sz="2800" b="1" dirty="0"/>
              <a:t> in Multiphase Flows with Non-Newtonian Fluids</a:t>
            </a:r>
            <a:endParaRPr lang="en-GB" sz="3200" dirty="0">
              <a:latin typeface="Impact" charset="0"/>
            </a:endParaRPr>
          </a:p>
        </p:txBody>
      </p:sp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0" y="-5930"/>
            <a:ext cx="2731218" cy="1274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TextBox 2"/>
          <p:cNvSpPr txBox="1">
            <a:spLocks noChangeArrowheads="1"/>
          </p:cNvSpPr>
          <p:nvPr/>
        </p:nvSpPr>
        <p:spPr bwMode="auto">
          <a:xfrm>
            <a:off x="1691680" y="2852936"/>
            <a:ext cx="593676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dirty="0"/>
              <a:t>James Percival, </a:t>
            </a:r>
            <a:r>
              <a:rPr lang="en-GB" sz="1800" dirty="0" err="1"/>
              <a:t>Dimitrios</a:t>
            </a:r>
            <a:r>
              <a:rPr lang="en-GB" sz="1800" dirty="0"/>
              <a:t> </a:t>
            </a:r>
            <a:r>
              <a:rPr lang="en-GB" sz="1800" dirty="0" err="1" smtClean="0"/>
              <a:t>Pavlidis</a:t>
            </a:r>
            <a:r>
              <a:rPr lang="en-GB" sz="1800" dirty="0"/>
              <a:t>, </a:t>
            </a:r>
            <a:r>
              <a:rPr lang="en-GB" sz="1800" dirty="0" err="1"/>
              <a:t>Zhihua</a:t>
            </a:r>
            <a:r>
              <a:rPr lang="en-GB" sz="1800" dirty="0"/>
              <a:t> </a:t>
            </a:r>
            <a:r>
              <a:rPr lang="en-GB" sz="1800" dirty="0" err="1"/>
              <a:t>Xie</a:t>
            </a:r>
            <a:r>
              <a:rPr lang="en-GB" sz="1800" dirty="0" smtClean="0"/>
              <a:t>, Chris </a:t>
            </a:r>
            <a:r>
              <a:rPr lang="en-GB" sz="1800" dirty="0"/>
              <a:t>Pain </a:t>
            </a:r>
            <a:endParaRPr lang="en-GB" sz="1800" dirty="0" smtClean="0"/>
          </a:p>
          <a:p>
            <a:pPr algn="ctr" eaLnBrk="1" hangingPunct="1"/>
            <a:r>
              <a:rPr lang="en-GB" sz="1800" dirty="0" smtClean="0"/>
              <a:t>(Applied Modelling &amp; Computation Group</a:t>
            </a:r>
          </a:p>
          <a:p>
            <a:pPr algn="ctr" eaLnBrk="1" hangingPunct="1"/>
            <a:r>
              <a:rPr lang="en-GB" sz="1800" dirty="0" smtClean="0"/>
              <a:t>Earth Science &amp; Engineering, Imperial College London)</a:t>
            </a:r>
          </a:p>
          <a:p>
            <a:pPr algn="ctr" eaLnBrk="1" hangingPunct="1"/>
            <a:r>
              <a:rPr lang="en-GB" sz="1800" dirty="0" smtClean="0"/>
              <a:t>Omar </a:t>
            </a:r>
            <a:r>
              <a:rPr lang="en-GB" sz="1800" dirty="0" err="1" smtClean="0"/>
              <a:t>Matar</a:t>
            </a:r>
            <a:r>
              <a:rPr lang="en-GB" sz="1800" dirty="0" smtClean="0"/>
              <a:t> (Chemical Engineering, Imperial College London) </a:t>
            </a:r>
          </a:p>
          <a:p>
            <a:pPr algn="ctr" eaLnBrk="1" hangingPunct="1"/>
            <a:r>
              <a:rPr lang="tr-TR" sz="1800" dirty="0" err="1"/>
              <a:t>Federico</a:t>
            </a:r>
            <a:r>
              <a:rPr lang="tr-TR" sz="1800" dirty="0"/>
              <a:t> </a:t>
            </a:r>
            <a:r>
              <a:rPr lang="tr-TR" sz="1800" dirty="0" err="1" smtClean="0"/>
              <a:t>Alberini</a:t>
            </a:r>
            <a:r>
              <a:rPr lang="tr-TR" sz="1800" dirty="0" smtClean="0"/>
              <a:t>, </a:t>
            </a:r>
            <a:r>
              <a:rPr lang="en-GB" sz="1800" dirty="0" smtClean="0"/>
              <a:t>Mark Simmons (University of Birmingham)</a:t>
            </a:r>
            <a:endParaRPr lang="en-GB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293615" y="5157192"/>
            <a:ext cx="2943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APS DFD meeting</a:t>
            </a:r>
          </a:p>
          <a:p>
            <a:pPr algn="ctr"/>
            <a:r>
              <a:rPr lang="en-GB" dirty="0" smtClean="0"/>
              <a:t>Monday 24</a:t>
            </a:r>
            <a:r>
              <a:rPr lang="en-GB" baseline="30000" dirty="0" smtClean="0"/>
              <a:t>th</a:t>
            </a:r>
            <a:r>
              <a:rPr lang="en-GB" dirty="0" smtClean="0"/>
              <a:t> November 2014</a:t>
            </a:r>
          </a:p>
          <a:p>
            <a:pPr algn="ctr"/>
            <a:r>
              <a:rPr lang="en-GB" dirty="0" smtClean="0"/>
              <a:t>San Francisco, California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195736" y="6237312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Slides available from </a:t>
            </a:r>
            <a:r>
              <a:rPr lang="en-GB" dirty="0" err="1" smtClean="0"/>
              <a:t>jrper.github.io</a:t>
            </a:r>
            <a:r>
              <a:rPr lang="en-GB" dirty="0" smtClean="0"/>
              <a:t>/talks/APS-DFD2014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79197" y="4509120"/>
            <a:ext cx="256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699792" y="0"/>
            <a:ext cx="3384376" cy="126876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3" descr="icl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8640"/>
            <a:ext cx="294798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FlowPastAMCG-NEW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0"/>
            <a:ext cx="3059832" cy="1315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alytic_vs_numeric_single_ph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46" y="1628800"/>
            <a:ext cx="6415258" cy="5085184"/>
          </a:xfrm>
          <a:prstGeom prst="rect">
            <a:avLst/>
          </a:prstGeom>
        </p:spPr>
      </p:pic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3554090" y="44624"/>
            <a:ext cx="598646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7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Single Phase Newtonian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27784" y="1772816"/>
            <a:ext cx="4432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Single phase laminar channel flow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9" y="4725144"/>
            <a:ext cx="2524901" cy="550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2564904"/>
            <a:ext cx="208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Spin up from</a:t>
            </a:r>
          </a:p>
          <a:p>
            <a:pPr algn="ctr"/>
            <a:r>
              <a:rPr lang="en-US" dirty="0" smtClean="0"/>
              <a:t>P</a:t>
            </a:r>
            <a:r>
              <a:rPr lang="en-GB" dirty="0" err="1" smtClean="0"/>
              <a:t>ressure</a:t>
            </a:r>
            <a:r>
              <a:rPr lang="en-GB" dirty="0" smtClean="0"/>
              <a:t> differential</a:t>
            </a:r>
            <a:endParaRPr lang="en-GB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7" y="1700808"/>
            <a:ext cx="6415258" cy="5085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7784" y="1124744"/>
            <a:ext cx="4431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multiphase laminar channel flow</a:t>
            </a: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2348880"/>
            <a:ext cx="208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Spin up from</a:t>
            </a:r>
          </a:p>
          <a:p>
            <a:pPr algn="ctr"/>
            <a:r>
              <a:rPr lang="en-US" dirty="0" smtClean="0"/>
              <a:t>P</a:t>
            </a:r>
            <a:r>
              <a:rPr lang="en-GB" dirty="0" err="1" smtClean="0"/>
              <a:t>ressure</a:t>
            </a:r>
            <a:r>
              <a:rPr lang="en-GB" dirty="0" smtClean="0"/>
              <a:t> differential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140968"/>
            <a:ext cx="2588243" cy="50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4283450"/>
            <a:ext cx="2304257" cy="441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44" y="5229200"/>
            <a:ext cx="2438740" cy="334019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420418" y="548680"/>
            <a:ext cx="6696198" cy="562074"/>
          </a:xfrm>
          <a:prstGeom prst="rect">
            <a:avLst/>
          </a:prstGeom>
        </p:spPr>
        <p:txBody>
          <a:bodyPr vert="horz" lIns="0" tIns="45720" rIns="0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Two phase Newtonian flow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19872" y="357301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Newtonian Fluid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19872" y="486916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660066"/>
                </a:solidFill>
              </a:rPr>
              <a:t>Newtonian Fluid</a:t>
            </a:r>
            <a:endParaRPr lang="en-GB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7" y="1700808"/>
            <a:ext cx="6415257" cy="5085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2348880"/>
            <a:ext cx="208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Spin up from</a:t>
            </a:r>
          </a:p>
          <a:p>
            <a:pPr algn="ctr"/>
            <a:r>
              <a:rPr lang="en-US" dirty="0" smtClean="0"/>
              <a:t>P</a:t>
            </a:r>
            <a:r>
              <a:rPr lang="en-GB" dirty="0" err="1" smtClean="0"/>
              <a:t>ressure</a:t>
            </a:r>
            <a:r>
              <a:rPr lang="en-GB" dirty="0" smtClean="0"/>
              <a:t> differential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140968"/>
            <a:ext cx="2588243" cy="50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3933056"/>
            <a:ext cx="2304257" cy="441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44" y="4509120"/>
            <a:ext cx="2438740" cy="334019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51920" y="620688"/>
            <a:ext cx="6696198" cy="562074"/>
          </a:xfrm>
          <a:prstGeom prst="rect">
            <a:avLst/>
          </a:prstGeom>
        </p:spPr>
        <p:txBody>
          <a:bodyPr vert="horz" lIns="0" tIns="45720" rIns="0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Two phase Newtonian flow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7784" y="1124744"/>
            <a:ext cx="4431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multiphase laminar channel flow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3393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3131840" y="6648"/>
            <a:ext cx="598646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Convergence rates and error reduction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ConvergenceNewtonian_A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87885"/>
            <a:ext cx="7272808" cy="54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7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832" y="53752"/>
            <a:ext cx="8229600" cy="1143000"/>
          </a:xfrm>
        </p:spPr>
        <p:txBody>
          <a:bodyPr>
            <a:normAutofit/>
          </a:bodyPr>
          <a:lstStyle/>
          <a:p>
            <a:r>
              <a:rPr lang="en-GB" sz="29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Temporal </a:t>
            </a:r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convergence to steady state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Temporal_A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283605"/>
            <a:ext cx="9144000" cy="552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2" y="1556792"/>
            <a:ext cx="6590034" cy="5229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25760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GB" sz="29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Non-</a:t>
            </a:r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Newtonian </a:t>
            </a:r>
            <a:r>
              <a:rPr lang="en-GB" sz="2900" b="1" dirty="0" err="1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Rheologies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83768" y="1340768"/>
            <a:ext cx="580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multiphase laminar channel flow : power law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419872" y="39237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Newtonian Fluid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51571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660066"/>
                </a:solidFill>
              </a:rPr>
              <a:t>Power law fluid</a:t>
            </a:r>
            <a:endParaRPr lang="en-GB" dirty="0">
              <a:solidFill>
                <a:srgbClr val="66006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988840"/>
            <a:ext cx="2996204" cy="418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793028"/>
            <a:ext cx="2975248" cy="635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8" y="4437112"/>
            <a:ext cx="2483768" cy="9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0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7643202" cy="5760641"/>
          </a:xfrm>
          <a:prstGeom prst="rect">
            <a:avLst/>
          </a:prstGeom>
        </p:spPr>
      </p:pic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3131840" y="6648"/>
            <a:ext cx="598646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Convergence rates and error reduction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50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696" y="116632"/>
            <a:ext cx="8305800" cy="1143000"/>
          </a:xfrm>
        </p:spPr>
        <p:txBody>
          <a:bodyPr/>
          <a:lstStyle/>
          <a:p>
            <a:pPr algn="ctr"/>
            <a:r>
              <a:rPr lang="en-GB" sz="2900" b="1" dirty="0" err="1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Carreau</a:t>
            </a:r>
            <a:r>
              <a:rPr lang="en-GB" dirty="0" smtClean="0"/>
              <a:t> </a:t>
            </a:r>
            <a:r>
              <a:rPr lang="en-GB" sz="29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fluids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3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0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01008"/>
            <a:ext cx="4308011" cy="3370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764704"/>
            <a:ext cx="11747648" cy="50632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3D problems in </a:t>
            </a:r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non-idealized geometries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sideInjection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536" y="3166930"/>
            <a:ext cx="4255071" cy="3488028"/>
          </a:xfrm>
          <a:prstGeom prst="rect">
            <a:avLst/>
          </a:prstGeom>
        </p:spPr>
      </p:pic>
      <p:pic>
        <p:nvPicPr>
          <p:cNvPr id="7" name="Picture 6" descr="Static_Mixer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412776"/>
            <a:ext cx="3096344" cy="25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476672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Other </a:t>
            </a:r>
            <a:r>
              <a:rPr lang="en-GB" dirty="0" err="1" smtClean="0"/>
              <a:t>Rheologies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viscoelastic stress model</a:t>
            </a:r>
          </a:p>
          <a:p>
            <a:pPr lvl="1"/>
            <a:r>
              <a:rPr lang="en-GB" dirty="0" err="1" smtClean="0"/>
              <a:t>Oldroyd</a:t>
            </a:r>
            <a:r>
              <a:rPr lang="en-GB" dirty="0" smtClean="0"/>
              <a:t> B</a:t>
            </a:r>
          </a:p>
          <a:p>
            <a:pPr lvl="2"/>
            <a:r>
              <a:rPr lang="en-US" dirty="0" smtClean="0"/>
              <a:t>A</a:t>
            </a:r>
            <a:r>
              <a:rPr lang="en-GB" dirty="0" err="1" smtClean="0"/>
              <a:t>dds</a:t>
            </a:r>
            <a:r>
              <a:rPr lang="en-GB" dirty="0" smtClean="0"/>
              <a:t> fluid memory term</a:t>
            </a:r>
          </a:p>
          <a:p>
            <a:pPr lvl="2"/>
            <a:r>
              <a:rPr lang="en-GB" dirty="0" smtClean="0"/>
              <a:t>Includes rotational terms for convection of local coordinate</a:t>
            </a:r>
          </a:p>
          <a:p>
            <a:pPr marL="393192" lvl="1" indent="0">
              <a:buNone/>
            </a:pPr>
            <a:r>
              <a:rPr lang="en-GB" dirty="0" smtClean="0"/>
              <a:t>Polymers &amp; </a:t>
            </a:r>
            <a:r>
              <a:rPr lang="en-GB" dirty="0" err="1" smtClean="0"/>
              <a:t>Boger</a:t>
            </a:r>
            <a:r>
              <a:rPr lang="en-GB" dirty="0"/>
              <a:t> </a:t>
            </a:r>
            <a:r>
              <a:rPr lang="en-GB" dirty="0" smtClean="0"/>
              <a:t>fluids</a:t>
            </a:r>
          </a:p>
          <a:p>
            <a:pPr lvl="2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4257529"/>
            <a:ext cx="8244408" cy="4676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797152"/>
            <a:ext cx="8388424" cy="45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3282608" y="908720"/>
            <a:ext cx="5681880" cy="637920"/>
          </a:xfrm>
          <a:prstGeom prst="rect">
            <a:avLst/>
          </a:prstGeom>
        </p:spPr>
        <p:txBody>
          <a:bodyPr anchor="ctr"/>
          <a:lstStyle/>
          <a:p>
            <a:pPr algn="ctr" defTabSz="914400"/>
            <a:r>
              <a:rPr lang="en-US" sz="2800" b="1" i="1" dirty="0" smtClean="0">
                <a:solidFill>
                  <a:srgbClr val="C51538"/>
                </a:solidFill>
                <a:cs typeface="Times New Roman" charset="0"/>
              </a:rPr>
              <a:t>Fluidity </a:t>
            </a:r>
            <a:r>
              <a:rPr lang="en-US" sz="2800" b="1" dirty="0" smtClean="0">
                <a:solidFill>
                  <a:srgbClr val="C51538"/>
                </a:solidFill>
                <a:cs typeface="Times New Roman" charset="0"/>
              </a:rPr>
              <a:t>– a finite element flow simulator</a:t>
            </a:r>
            <a:endParaRPr sz="2800" b="1" i="1" dirty="0">
              <a:solidFill>
                <a:srgbClr val="C51538"/>
              </a:solidFill>
              <a:cs typeface="Times New Roman" charset="0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428760" y="1851800"/>
            <a:ext cx="4143240" cy="4457520"/>
          </a:xfrm>
          <a:prstGeom prst="rect">
            <a:avLst/>
          </a:prstGeom>
        </p:spPr>
        <p:txBody>
          <a:bodyPr/>
          <a:lstStyle/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(CV)FEM based</a:t>
            </a:r>
          </a:p>
          <a:p>
            <a:pPr defTabSz="914400">
              <a:buSzPct val="100000"/>
            </a:pPr>
            <a:r>
              <a:rPr lang="en-US" sz="2400" dirty="0" err="1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Navier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-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Stokes/Darcy flow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solver framework</a:t>
            </a:r>
            <a:endParaRPr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Mesh </a:t>
            </a:r>
            <a:r>
              <a:rPr lang="en-US" sz="2400" dirty="0" err="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adaptivity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capability on unstructured meshes</a:t>
            </a: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Parallelized</a:t>
            </a:r>
            <a:endParaRPr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Multimaterial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 &amp; multiphase formulations (and both together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)</a:t>
            </a:r>
            <a:endParaRPr lang="en-GB"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Used for CFD, GFD and oil reservoir simulations</a:t>
            </a:r>
            <a:endParaRPr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</p:txBody>
      </p:sp>
      <p:pic>
        <p:nvPicPr>
          <p:cNvPr id="6" name="FlowPastBuilding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88024" y="1628800"/>
            <a:ext cx="3784993" cy="3303266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1846" y="1738923"/>
            <a:ext cx="3270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www.f</a:t>
            </a:r>
            <a:r>
              <a:rPr lang="en-GB" sz="2400" dirty="0" err="1" smtClean="0">
                <a:solidFill>
                  <a:srgbClr val="0000FF"/>
                </a:solidFill>
              </a:rPr>
              <a:t>luidity-project.org</a:t>
            </a:r>
            <a:endParaRPr lang="en-GB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pic>
        <p:nvPicPr>
          <p:cNvPr id="5" name="tmfAirfoil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20272" y="4962760"/>
            <a:ext cx="1800200" cy="1463192"/>
          </a:xfrm>
          <a:prstGeom prst="rect">
            <a:avLst/>
          </a:prstGeom>
        </p:spPr>
      </p:pic>
      <p:pic>
        <p:nvPicPr>
          <p:cNvPr id="11" name="High_Gravity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11960" y="4757838"/>
            <a:ext cx="2583880" cy="21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0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roplet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7904" y="4149080"/>
            <a:ext cx="2588667" cy="1989511"/>
          </a:xfrm>
          <a:prstGeom prst="rect">
            <a:avLst/>
          </a:prstGeom>
        </p:spPr>
      </p:pic>
      <p:pic>
        <p:nvPicPr>
          <p:cNvPr id="16393" name="Picture 12" descr="Maxime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76" y="1052736"/>
            <a:ext cx="1065784" cy="133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9793088" cy="71095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Upcoming</a:t>
            </a:r>
            <a:r>
              <a:rPr lang="en-GB" dirty="0" smtClean="0">
                <a:latin typeface="Calibri" charset="0"/>
              </a:rPr>
              <a:t> </a:t>
            </a:r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MEMPHIS </a:t>
            </a:r>
            <a:r>
              <a:rPr lang="en-GB" sz="32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talks </a:t>
            </a:r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@ APS-DFD</a:t>
            </a:r>
          </a:p>
        </p:txBody>
      </p:sp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8" descr="Xi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196752"/>
            <a:ext cx="1224533" cy="122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7" name="TextBox 16"/>
          <p:cNvSpPr txBox="1">
            <a:spLocks noChangeArrowheads="1"/>
          </p:cNvSpPr>
          <p:nvPr/>
        </p:nvSpPr>
        <p:spPr bwMode="auto">
          <a:xfrm>
            <a:off x="4427587" y="3429000"/>
            <a:ext cx="1152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dirty="0" err="1"/>
              <a:t>Dr.</a:t>
            </a:r>
            <a:r>
              <a:rPr lang="en-GB" sz="1800" dirty="0"/>
              <a:t> </a:t>
            </a:r>
            <a:r>
              <a:rPr lang="en-GB" sz="1800" dirty="0" err="1"/>
              <a:t>Zhihua</a:t>
            </a:r>
            <a:endParaRPr lang="en-GB" sz="1800" dirty="0"/>
          </a:p>
          <a:p>
            <a:pPr algn="ctr" eaLnBrk="1" hangingPunct="1"/>
            <a:r>
              <a:rPr lang="en-GB" sz="1800" dirty="0" err="1"/>
              <a:t>Xie</a:t>
            </a:r>
            <a:endParaRPr lang="en-GB" sz="1800" dirty="0"/>
          </a:p>
        </p:txBody>
      </p:sp>
      <p:sp>
        <p:nvSpPr>
          <p:cNvPr id="16401" name="TextBox 20"/>
          <p:cNvSpPr txBox="1">
            <a:spLocks noChangeArrowheads="1"/>
          </p:cNvSpPr>
          <p:nvPr/>
        </p:nvSpPr>
        <p:spPr bwMode="auto">
          <a:xfrm>
            <a:off x="1299046" y="3430960"/>
            <a:ext cx="13287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dirty="0" err="1"/>
              <a:t>Dr.</a:t>
            </a:r>
            <a:r>
              <a:rPr lang="en-GB" sz="1800" dirty="0"/>
              <a:t>  </a:t>
            </a:r>
            <a:r>
              <a:rPr lang="en-GB" sz="1800" dirty="0" err="1"/>
              <a:t>Maxime</a:t>
            </a:r>
            <a:endParaRPr lang="en-GB" sz="1800" dirty="0"/>
          </a:p>
          <a:p>
            <a:pPr algn="ctr" eaLnBrk="1" hangingPunct="1"/>
            <a:r>
              <a:rPr lang="en-GB" sz="1800" dirty="0" err="1"/>
              <a:t>Chinaud</a:t>
            </a:r>
            <a:endParaRPr lang="en-GB" sz="1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9062" y="1196752"/>
            <a:ext cx="1152128" cy="11521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36296" y="3502749"/>
            <a:ext cx="1244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Dr.</a:t>
            </a:r>
            <a:r>
              <a:rPr lang="en-GB" dirty="0" smtClean="0"/>
              <a:t> </a:t>
            </a:r>
            <a:r>
              <a:rPr lang="en-GB" dirty="0" err="1" smtClean="0"/>
              <a:t>Zhizhao</a:t>
            </a:r>
            <a:endParaRPr lang="en-GB" dirty="0" smtClean="0"/>
          </a:p>
          <a:p>
            <a:pPr algn="ctr"/>
            <a:r>
              <a:rPr lang="en-GB" dirty="0" err="1" smtClean="0"/>
              <a:t>Che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708839" y="4005064"/>
            <a:ext cx="72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R33.1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17151" y="4067780"/>
            <a:ext cx="72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R35.9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539533" y="406778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M22.8</a:t>
            </a:r>
            <a:endParaRPr lang="en-GB" dirty="0"/>
          </a:p>
        </p:txBody>
      </p:sp>
      <p:pic>
        <p:nvPicPr>
          <p:cNvPr id="6" name="media10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1560" y="4365104"/>
            <a:ext cx="2520280" cy="204846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95536" y="6396335"/>
            <a:ext cx="799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Slides available from http://</a:t>
            </a:r>
            <a:r>
              <a:rPr lang="en-GB" sz="2400" dirty="0" err="1" smtClean="0"/>
              <a:t>jrper.github.io</a:t>
            </a:r>
            <a:r>
              <a:rPr lang="en-GB" sz="2400" dirty="0" smtClean="0"/>
              <a:t>/talks/APS-DFD2014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33572" y="2492896"/>
            <a:ext cx="35303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Studies of Interfacial Perturbations in Two Phase Oil-Water Pipe Flows Induced by a Transverse Cylinder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3491880" y="2492896"/>
            <a:ext cx="3024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Numerical study of Taylor bubbles with adaptive unstructured meshes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6588224" y="2492896"/>
            <a:ext cx="2555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Optimisation</a:t>
            </a:r>
            <a:r>
              <a:rPr lang="en-US" b="1" dirty="0"/>
              <a:t> of sensor locations for falling film problems based on importance maps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635896" y="-46548"/>
            <a:ext cx="4602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www.memphis-multiphase.org</a:t>
            </a:r>
            <a:endParaRPr lang="en-GB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34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Shape 1"/>
          <p:cNvSpPr txBox="1"/>
          <p:nvPr/>
        </p:nvSpPr>
        <p:spPr>
          <a:xfrm>
            <a:off x="2627784" y="558832"/>
            <a:ext cx="6840912" cy="637920"/>
          </a:xfrm>
          <a:prstGeom prst="rect">
            <a:avLst/>
          </a:prstGeom>
        </p:spPr>
        <p:txBody>
          <a:bodyPr anchor="ctr"/>
          <a:lstStyle/>
          <a:p>
            <a:pPr algn="ctr" defTabSz="914400"/>
            <a:r>
              <a:rPr lang="en-US" sz="2800" b="1" dirty="0">
                <a:solidFill>
                  <a:srgbClr val="C51538"/>
                </a:solidFill>
                <a:cs typeface="Times New Roman" charset="0"/>
              </a:rPr>
              <a:t>Fluidity – multiphase </a:t>
            </a:r>
            <a:r>
              <a:rPr lang="en-US" sz="2800" b="1" dirty="0" smtClean="0">
                <a:solidFill>
                  <a:srgbClr val="C51538"/>
                </a:solidFill>
                <a:cs typeface="Times New Roman" charset="0"/>
              </a:rPr>
              <a:t>implementation</a:t>
            </a:r>
            <a:endParaRPr sz="2800" b="1" dirty="0">
              <a:solidFill>
                <a:srgbClr val="C51538"/>
              </a:solidFill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628800"/>
            <a:ext cx="49685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dirty="0" smtClean="0"/>
              <a:t>Volume of fluid (VOF) approach for interface capturing.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Compressible advection for two phase (n-phase) indicator functions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Optimized for unstructured mesh </a:t>
            </a:r>
            <a:r>
              <a:rPr lang="en-GB" sz="2000" dirty="0" err="1" smtClean="0"/>
              <a:t>modeling</a:t>
            </a:r>
            <a:r>
              <a:rPr lang="en-GB" sz="2000" dirty="0" smtClean="0"/>
              <a:t> on </a:t>
            </a:r>
            <a:r>
              <a:rPr lang="en-GB" sz="2000" dirty="0" err="1" smtClean="0"/>
              <a:t>simplices</a:t>
            </a:r>
            <a:r>
              <a:rPr lang="en-GB" sz="2000" dirty="0" smtClean="0"/>
              <a:t> (triangles &amp; </a:t>
            </a:r>
            <a:r>
              <a:rPr lang="en-GB" sz="2000" dirty="0" err="1" smtClean="0"/>
              <a:t>tetrahedra</a:t>
            </a:r>
            <a:r>
              <a:rPr lang="en-GB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Control volume- finite element method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C</a:t>
            </a:r>
            <a:r>
              <a:rPr lang="en-GB" sz="2000" dirty="0" err="1" smtClean="0"/>
              <a:t>ontrol</a:t>
            </a:r>
            <a:r>
              <a:rPr lang="en-GB" sz="2000" dirty="0" smtClean="0"/>
              <a:t> volumes [phase indicator functions/phase volume fraction]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/>
              <a:t>Finite elements [pressure/velocity]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Surface tension also implemented [Z. </a:t>
            </a:r>
            <a:r>
              <a:rPr lang="en-GB" sz="2000" dirty="0" err="1" smtClean="0"/>
              <a:t>Xie</a:t>
            </a:r>
            <a:r>
              <a:rPr lang="en-GB" dirty="0" smtClean="0"/>
              <a:t>. </a:t>
            </a:r>
            <a:r>
              <a:rPr lang="en-US" b="1" dirty="0" smtClean="0"/>
              <a:t>R33.1</a:t>
            </a:r>
            <a:r>
              <a:rPr lang="en-GB" dirty="0" smtClean="0"/>
              <a:t>]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/>
              <a:t>Multiple </a:t>
            </a:r>
            <a:r>
              <a:rPr lang="en-GB" sz="2000" dirty="0" err="1"/>
              <a:t>Rheologies</a:t>
            </a:r>
            <a:endParaRPr lang="en-GB" sz="2000" dirty="0"/>
          </a:p>
        </p:txBody>
      </p:sp>
      <p:pic>
        <p:nvPicPr>
          <p:cNvPr id="5" name="DGel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87874" y="4149080"/>
            <a:ext cx="2523740" cy="2199260"/>
          </a:xfrm>
          <a:prstGeom prst="rect">
            <a:avLst/>
          </a:prstGeom>
        </p:spPr>
      </p:pic>
      <p:pic>
        <p:nvPicPr>
          <p:cNvPr id="6" name="p2_3d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0112" y="1126328"/>
            <a:ext cx="3563887" cy="28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3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2627784" y="558832"/>
            <a:ext cx="6840912" cy="637920"/>
          </a:xfrm>
          <a:prstGeom prst="rect">
            <a:avLst/>
          </a:prstGeom>
        </p:spPr>
        <p:txBody>
          <a:bodyPr anchor="ctr"/>
          <a:lstStyle/>
          <a:p>
            <a:pPr algn="ctr" defTabSz="914400"/>
            <a:r>
              <a:rPr lang="en-US" sz="2800" b="1" dirty="0">
                <a:solidFill>
                  <a:srgbClr val="C51538"/>
                </a:solidFill>
                <a:cs typeface="Times New Roman" charset="0"/>
              </a:rPr>
              <a:t>Fluidity – multiphase </a:t>
            </a:r>
            <a:r>
              <a:rPr lang="en-US" sz="2800" b="1" dirty="0" smtClean="0">
                <a:solidFill>
                  <a:srgbClr val="C51538"/>
                </a:solidFill>
                <a:cs typeface="Times New Roman" charset="0"/>
              </a:rPr>
              <a:t>implementation</a:t>
            </a:r>
            <a:endParaRPr sz="2800" b="1" dirty="0">
              <a:solidFill>
                <a:srgbClr val="C51538"/>
              </a:solidFill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452" y="2924944"/>
            <a:ext cx="2146548" cy="604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752568"/>
            <a:ext cx="4464496" cy="596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068960"/>
            <a:ext cx="1296144" cy="368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4509120"/>
            <a:ext cx="1224136" cy="2295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23928" y="1124744"/>
            <a:ext cx="1768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Equation Set</a:t>
            </a:r>
            <a:endParaRPr lang="en-GB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4293096"/>
            <a:ext cx="1042815" cy="592833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5536" y="1844824"/>
            <a:ext cx="129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momentum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20283" y="242088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GB" dirty="0" smtClean="0"/>
              <a:t>ass continuity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856" y="2300354"/>
            <a:ext cx="1832248" cy="5525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31640" y="4365104"/>
            <a:ext cx="166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GB" dirty="0" err="1" smtClean="0"/>
              <a:t>mplying</a:t>
            </a:r>
            <a:r>
              <a:rPr lang="en-GB" dirty="0" smtClean="0"/>
              <a:t> either: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39552" y="3140968"/>
            <a:ext cx="186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Indicator function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059832" y="4941168"/>
            <a:ext cx="174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(incompressible)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255846" y="4931876"/>
            <a:ext cx="156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(compressible)</a:t>
            </a:r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12" y="5659271"/>
            <a:ext cx="5289677" cy="10100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9396" y="5373216"/>
            <a:ext cx="4199108" cy="678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976" y="3501008"/>
            <a:ext cx="2151653" cy="3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aussian_convergence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89748"/>
            <a:ext cx="3024336" cy="2268252"/>
          </a:xfrm>
          <a:prstGeom prst="rect">
            <a:avLst/>
          </a:prstGeom>
        </p:spPr>
      </p:pic>
      <p:pic>
        <p:nvPicPr>
          <p:cNvPr id="11" name="advection_exampl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980728"/>
            <a:ext cx="4653787" cy="3798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864" y="620688"/>
            <a:ext cx="6721624" cy="504056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Mesh </a:t>
            </a:r>
            <a:r>
              <a:rPr lang="en-GB" sz="2800" b="1" dirty="0" err="1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A</a:t>
            </a:r>
            <a:r>
              <a:rPr lang="en-GB" sz="2800" b="1" dirty="0" err="1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daptivity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 </a:t>
            </a:r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- examples</a:t>
            </a:r>
          </a:p>
        </p:txBody>
      </p:sp>
      <p:pic>
        <p:nvPicPr>
          <p:cNvPr id="7" name="PotentialTemperature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48264" y="1754375"/>
            <a:ext cx="2376263" cy="2246763"/>
          </a:xfrm>
          <a:prstGeom prst="rect">
            <a:avLst/>
          </a:prstGeom>
        </p:spPr>
      </p:pic>
      <p:pic>
        <p:nvPicPr>
          <p:cNvPr id="10" name="HeliumMassFraction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43430" y="1700808"/>
            <a:ext cx="2284346" cy="2159855"/>
          </a:xfrm>
          <a:prstGeom prst="rect">
            <a:avLst/>
          </a:prstGeom>
        </p:spPr>
      </p:pic>
      <p:pic>
        <p:nvPicPr>
          <p:cNvPr id="12" name="MeshQuality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427984" y="4298202"/>
            <a:ext cx="2736304" cy="2587182"/>
          </a:xfrm>
          <a:prstGeom prst="rect">
            <a:avLst/>
          </a:prstGeom>
        </p:spPr>
      </p:pic>
      <p:pic>
        <p:nvPicPr>
          <p:cNvPr id="13" name="Vorticity.mpeg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020272" y="4509120"/>
            <a:ext cx="2160240" cy="20425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44016" y="1196752"/>
            <a:ext cx="140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Initial adaptive</a:t>
            </a:r>
          </a:p>
          <a:p>
            <a:pPr algn="ctr"/>
            <a:r>
              <a:rPr lang="en-GB" sz="1400" dirty="0" smtClean="0"/>
              <a:t> mesh</a:t>
            </a:r>
            <a:endParaRPr lang="en-GB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483768" y="1177588"/>
            <a:ext cx="9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</a:t>
            </a:r>
            <a:r>
              <a:rPr lang="en-GB" sz="1400" dirty="0" smtClean="0"/>
              <a:t>daptive</a:t>
            </a:r>
          </a:p>
          <a:p>
            <a:pPr algn="ctr"/>
            <a:r>
              <a:rPr lang="en-GB" sz="1400" dirty="0" smtClean="0"/>
              <a:t> mesh</a:t>
            </a:r>
            <a:endParaRPr lang="en-GB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331640" y="1196752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1</a:t>
            </a:r>
            <a:endParaRPr lang="en-GB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707904" y="1196752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2</a:t>
            </a:r>
            <a:endParaRPr lang="en-GB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411760" y="3985900"/>
            <a:ext cx="9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</a:t>
            </a:r>
            <a:r>
              <a:rPr lang="en-GB" sz="1400" dirty="0" smtClean="0"/>
              <a:t>daptive</a:t>
            </a:r>
          </a:p>
          <a:p>
            <a:pPr algn="ctr"/>
            <a:r>
              <a:rPr lang="en-GB" sz="1400" dirty="0" smtClean="0"/>
              <a:t> mesh</a:t>
            </a:r>
            <a:endParaRPr lang="en-GB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05503" y="3985900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1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635896" y="3985900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2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0441" y="3985900"/>
            <a:ext cx="841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Analytic</a:t>
            </a:r>
          </a:p>
          <a:p>
            <a:pPr algn="ctr"/>
            <a:r>
              <a:rPr lang="en-GB" sz="1400" dirty="0" smtClean="0"/>
              <a:t>solution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-36512" y="4365104"/>
            <a:ext cx="483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 orders of magnitude smaller problem/half error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2987824" y="6021288"/>
            <a:ext cx="142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30x speed up</a:t>
            </a:r>
            <a:endParaRPr lang="en-GB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5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9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9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dapt_ex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28" y="2366882"/>
            <a:ext cx="2376264" cy="1782198"/>
          </a:xfrm>
          <a:prstGeom prst="rect">
            <a:avLst/>
          </a:prstGeom>
        </p:spPr>
      </p:pic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627784" y="1204144"/>
            <a:ext cx="6373341" cy="28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>
                <a:solidFill>
                  <a:srgbClr val="C51538"/>
                </a:solidFill>
                <a:latin typeface="Calibri" charset="0"/>
              </a:rPr>
              <a:t>Mesh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</a:t>
            </a:r>
            <a:r>
              <a:rPr lang="en-GB" sz="2800" b="1" dirty="0" err="1">
                <a:solidFill>
                  <a:srgbClr val="C51538"/>
                </a:solidFill>
                <a:latin typeface="Calibri" charset="0"/>
              </a:rPr>
              <a:t>Adaptivity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Interpolation Error estimates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340768"/>
            <a:ext cx="3443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Motivation: </a:t>
            </a:r>
            <a:r>
              <a:rPr lang="en-GB" sz="2000" dirty="0" err="1" smtClean="0"/>
              <a:t>Céa’s</a:t>
            </a:r>
            <a:r>
              <a:rPr lang="en-GB" sz="2000" dirty="0" smtClean="0"/>
              <a:t> Lemma</a:t>
            </a:r>
            <a:endParaRPr lang="en-GB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932040" y="1620088"/>
            <a:ext cx="35174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sufficiently nice PDEs and linear (or better) elements</a:t>
            </a:r>
            <a:endParaRPr lang="en-GB" dirty="0"/>
          </a:p>
        </p:txBody>
      </p:sp>
      <p:pic>
        <p:nvPicPr>
          <p:cNvPr id="24" name="Picture 23" descr="adapt_e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933056"/>
            <a:ext cx="2657290" cy="19929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4176464" cy="9906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763462"/>
            <a:ext cx="3168352" cy="10336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3528" y="3068960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higher dimensions, error estimate is a function of the </a:t>
            </a:r>
            <a:r>
              <a:rPr lang="en-GB" dirty="0" err="1" smtClean="0"/>
              <a:t>Hessianmand</a:t>
            </a:r>
            <a:r>
              <a:rPr lang="en-GB" dirty="0" smtClean="0"/>
              <a:t> the edge vectors.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5006307"/>
            <a:ext cx="2520280" cy="6549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661248"/>
            <a:ext cx="2272804" cy="3312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23728" y="6021288"/>
            <a:ext cx="16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“M</a:t>
            </a:r>
            <a:r>
              <a:rPr lang="en-US" dirty="0" smtClean="0"/>
              <a:t>e</a:t>
            </a:r>
            <a:r>
              <a:rPr lang="en-GB" dirty="0" err="1" smtClean="0"/>
              <a:t>sh</a:t>
            </a:r>
            <a:r>
              <a:rPr lang="en-GB" dirty="0"/>
              <a:t> </a:t>
            </a:r>
            <a:r>
              <a:rPr lang="en-GB" dirty="0" smtClean="0"/>
              <a:t>metric”</a:t>
            </a:r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40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285750" y="700088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Mesh </a:t>
            </a:r>
            <a:r>
              <a:rPr lang="en-GB" sz="2800" b="1" dirty="0" err="1" smtClean="0">
                <a:solidFill>
                  <a:srgbClr val="C51538"/>
                </a:solidFill>
                <a:latin typeface="Calibri" charset="0"/>
              </a:rPr>
              <a:t>Adaptivity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Interpolation Error Estimates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988840"/>
            <a:ext cx="335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Problem</a:t>
            </a:r>
            <a:r>
              <a:rPr lang="en-GB" sz="2000" dirty="0" smtClean="0"/>
              <a:t>: we don’t know </a:t>
            </a:r>
            <a:r>
              <a:rPr lang="en-GB" sz="2000" dirty="0" err="1" smtClean="0"/>
              <a:t>ψ</a:t>
            </a:r>
            <a:r>
              <a:rPr lang="en-GB" sz="2000" baseline="30000" dirty="0" err="1" smtClean="0"/>
              <a:t>exact</a:t>
            </a:r>
            <a:endParaRPr lang="en-GB" sz="2000" baseline="30000" dirty="0" smtClean="0"/>
          </a:p>
          <a:p>
            <a:r>
              <a:rPr lang="en-GB" sz="2000" dirty="0" smtClean="0"/>
              <a:t>Answer: Use old </a:t>
            </a:r>
            <a:r>
              <a:rPr lang="en-GB" sz="2000" dirty="0" err="1" smtClean="0"/>
              <a:t>ψ</a:t>
            </a:r>
            <a:r>
              <a:rPr lang="en-GB" sz="2000" baseline="30000" dirty="0" err="1" smtClean="0"/>
              <a:t>δ</a:t>
            </a:r>
            <a:r>
              <a:rPr lang="en-GB" sz="2000" dirty="0" smtClean="0"/>
              <a:t> instead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1868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Try to </a:t>
            </a:r>
            <a:r>
              <a:rPr lang="en-GB" dirty="0" err="1" smtClean="0"/>
              <a:t>extremize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4602614"/>
            <a:ext cx="39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GB" dirty="0" smtClean="0"/>
              <a:t>here the </a:t>
            </a:r>
            <a:r>
              <a:rPr lang="en-GB" b="1" dirty="0" err="1" smtClean="0"/>
              <a:t>v</a:t>
            </a:r>
            <a:r>
              <a:rPr lang="en-GB" dirty="0" err="1" smtClean="0"/>
              <a:t>s</a:t>
            </a:r>
            <a:r>
              <a:rPr lang="en-GB" dirty="0" smtClean="0"/>
              <a:t> are the edges of the mesh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797152"/>
            <a:ext cx="3162176" cy="546842"/>
          </a:xfrm>
          <a:prstGeom prst="rect">
            <a:avLst/>
          </a:prstGeom>
        </p:spPr>
      </p:pic>
      <p:pic>
        <p:nvPicPr>
          <p:cNvPr id="9" name="Picture 8" descr="adapt_e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634056"/>
            <a:ext cx="3528392" cy="26462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624" y="2708920"/>
            <a:ext cx="30706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Estimate second derivatives from the finite element data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61048"/>
            <a:ext cx="3384376" cy="8196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5085184"/>
            <a:ext cx="36086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Additional constraints for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</a:t>
            </a:r>
            <a:r>
              <a:rPr lang="en-GB" dirty="0" err="1" smtClean="0"/>
              <a:t>ounds</a:t>
            </a:r>
            <a:r>
              <a:rPr lang="en-GB" dirty="0" smtClean="0"/>
              <a:t> on min/max edge lengths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</a:t>
            </a:r>
            <a:r>
              <a:rPr lang="en-GB" dirty="0" err="1" smtClean="0"/>
              <a:t>radation</a:t>
            </a:r>
            <a:r>
              <a:rPr lang="en-GB" dirty="0" smtClean="0"/>
              <a:t> of the increase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</a:t>
            </a:r>
            <a:r>
              <a:rPr lang="en-GB" dirty="0" err="1" smtClean="0"/>
              <a:t>spect</a:t>
            </a:r>
            <a:r>
              <a:rPr lang="en-GB" dirty="0" smtClean="0"/>
              <a:t> ratios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Metric advection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0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473249" y="692696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Mesh </a:t>
            </a:r>
            <a:r>
              <a:rPr lang="en-US" sz="2800" b="1" dirty="0" err="1" smtClean="0">
                <a:solidFill>
                  <a:srgbClr val="C51538"/>
                </a:solidFill>
                <a:latin typeface="Calibri" charset="0"/>
              </a:rPr>
              <a:t>Adaptvity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: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Error Estimate Optimization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722294"/>
            <a:ext cx="43204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Local </a:t>
            </a:r>
            <a:r>
              <a:rPr lang="en-GB" dirty="0" err="1" smtClean="0"/>
              <a:t>remeshing</a:t>
            </a:r>
            <a:r>
              <a:rPr lang="en-GB" dirty="0"/>
              <a:t> </a:t>
            </a:r>
            <a:r>
              <a:rPr lang="en-GB" dirty="0" smtClean="0"/>
              <a:t>algorithm. Preserve t</a:t>
            </a:r>
            <a:r>
              <a:rPr lang="en-US" dirty="0" smtClean="0"/>
              <a:t>he old mesh in regions where it is adequate.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dirty="0" smtClean="0"/>
              <a:t>Apply </a:t>
            </a:r>
            <a:r>
              <a:rPr lang="en-US" i="1" dirty="0" err="1" smtClean="0"/>
              <a:t>hr</a:t>
            </a:r>
            <a:r>
              <a:rPr lang="en-US" dirty="0" smtClean="0"/>
              <a:t> </a:t>
            </a:r>
            <a:r>
              <a:rPr lang="en-US" dirty="0" err="1" smtClean="0"/>
              <a:t>adaptivity</a:t>
            </a:r>
            <a:r>
              <a:rPr lang="en-US" dirty="0" smtClean="0"/>
              <a:t> in the regions where fixing is necessary: Add, remove nodes, reconnect nodes and move nodes.</a:t>
            </a:r>
          </a:p>
          <a:p>
            <a:endParaRPr lang="en-US" dirty="0"/>
          </a:p>
          <a:p>
            <a:r>
              <a:rPr lang="en-US" dirty="0" smtClean="0"/>
              <a:t>Algorithm works iteratively, attacking areas in which edge lengths are far from the ideal calculated from interpolation error estimate and freezing </a:t>
            </a:r>
            <a:r>
              <a:rPr lang="en-US" dirty="0" err="1" smtClean="0"/>
              <a:t>sufficently</a:t>
            </a:r>
            <a:r>
              <a:rPr lang="en-US" dirty="0" smtClean="0"/>
              <a:t> good elements.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9" name="Picture 8" descr="pain2001_p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6" b="-66656"/>
          <a:stretch/>
        </p:blipFill>
        <p:spPr>
          <a:xfrm>
            <a:off x="4122799" y="1050620"/>
            <a:ext cx="5273737" cy="72029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4008" y="2852936"/>
            <a:ext cx="446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Pain, </a:t>
            </a:r>
            <a:r>
              <a:rPr lang="en-US" sz="1400" dirty="0" err="1" smtClean="0"/>
              <a:t>Umpleby</a:t>
            </a:r>
            <a:r>
              <a:rPr lang="en-US" sz="1400" dirty="0"/>
              <a:t>, </a:t>
            </a:r>
            <a:r>
              <a:rPr lang="en-US" sz="1400" dirty="0" smtClean="0"/>
              <a:t>de Oliveira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/>
              <a:t>Goddard</a:t>
            </a:r>
            <a:r>
              <a:rPr lang="en-US" sz="1400" dirty="0" smtClean="0"/>
              <a:t>,(</a:t>
            </a:r>
            <a:r>
              <a:rPr lang="en-US" sz="1400" dirty="0"/>
              <a:t>2001)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Tetrahedral mesh </a:t>
            </a:r>
            <a:r>
              <a:rPr lang="en-US" sz="1400" dirty="0" err="1"/>
              <a:t>optimisation</a:t>
            </a:r>
            <a:r>
              <a:rPr lang="en-US" sz="1400" dirty="0"/>
              <a:t> and </a:t>
            </a:r>
            <a:r>
              <a:rPr lang="en-US" sz="1400" dirty="0" err="1"/>
              <a:t>adaptivity</a:t>
            </a:r>
            <a:r>
              <a:rPr lang="en-US" sz="1400" dirty="0"/>
              <a:t> for steady-state and transient finite element calculations, </a:t>
            </a:r>
            <a:endParaRPr lang="en-US" sz="1400" dirty="0" smtClean="0"/>
          </a:p>
          <a:p>
            <a:r>
              <a:rPr lang="en-US" sz="1400" i="1" dirty="0" smtClean="0"/>
              <a:t>Computer </a:t>
            </a:r>
            <a:r>
              <a:rPr lang="en-US" sz="1400" i="1" dirty="0"/>
              <a:t>Method </a:t>
            </a:r>
            <a:r>
              <a:rPr lang="en-US" sz="1400" i="1" dirty="0" smtClean="0"/>
              <a:t>in Applied Mechanics &amp; Engineering</a:t>
            </a:r>
            <a:endParaRPr lang="en-GB" sz="1400" i="1" dirty="0"/>
          </a:p>
        </p:txBody>
      </p:sp>
      <p:pic>
        <p:nvPicPr>
          <p:cNvPr id="11" name="Picture 10" descr="piggott2009_pg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 b="62425"/>
          <a:stretch/>
        </p:blipFill>
        <p:spPr>
          <a:xfrm>
            <a:off x="3993117" y="3645024"/>
            <a:ext cx="5763459" cy="2503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54298" y="6002124"/>
            <a:ext cx="45561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Piggott, Farrell, Wilson, Gorman &amp; Pain </a:t>
            </a:r>
            <a:r>
              <a:rPr lang="en-GB" sz="1400" dirty="0"/>
              <a:t>(2009)</a:t>
            </a:r>
          </a:p>
          <a:p>
            <a:r>
              <a:rPr lang="it-IT" sz="1400" dirty="0">
                <a:hlinkClick r:id="rId4"/>
              </a:rPr>
              <a:t>Anisotropic mesh adaptivity for multi-scale ocean </a:t>
            </a:r>
            <a:r>
              <a:rPr lang="it-IT" sz="1400" dirty="0" smtClean="0">
                <a:hlinkClick r:id="rId4"/>
              </a:rPr>
              <a:t>modelling</a:t>
            </a:r>
            <a:endParaRPr lang="it-IT" sz="1400" dirty="0" smtClean="0"/>
          </a:p>
          <a:p>
            <a:r>
              <a:rPr lang="en-US" sz="1400" i="1" dirty="0" smtClean="0"/>
              <a:t>Philosophical Transactions of the Royal Society </a:t>
            </a:r>
            <a:r>
              <a:rPr lang="en-US" sz="1400" i="1" dirty="0"/>
              <a:t>A</a:t>
            </a:r>
            <a:endParaRPr lang="en-GB" sz="1400" i="1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1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eshmo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7247" y="1668977"/>
            <a:ext cx="4755273" cy="3566455"/>
          </a:xfrm>
          <a:prstGeom prst="rect">
            <a:avLst/>
          </a:prstGeom>
        </p:spPr>
      </p:pic>
      <p:pic>
        <p:nvPicPr>
          <p:cNvPr id="12" name="Picture 11" descr="AdaptAfter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8" t="9083" r="23264" b="52823"/>
          <a:stretch/>
        </p:blipFill>
        <p:spPr>
          <a:xfrm>
            <a:off x="2555776" y="1412776"/>
            <a:ext cx="2109325" cy="2088232"/>
          </a:xfrm>
          <a:prstGeom prst="rect">
            <a:avLst/>
          </a:prstGeom>
        </p:spPr>
      </p:pic>
      <p:pic>
        <p:nvPicPr>
          <p:cNvPr id="11" name="Picture 10" descr="AdaptBefore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2" t="7195" r="3050" b="47016"/>
          <a:stretch/>
        </p:blipFill>
        <p:spPr>
          <a:xfrm>
            <a:off x="252008" y="1340768"/>
            <a:ext cx="2015736" cy="2468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548680"/>
            <a:ext cx="8305800" cy="636680"/>
          </a:xfrm>
        </p:spPr>
        <p:txBody>
          <a:bodyPr/>
          <a:lstStyle/>
          <a:p>
            <a:pPr algn="ctr"/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Mesh</a:t>
            </a:r>
            <a:r>
              <a:rPr lang="en-GB" sz="3200" dirty="0" smtClean="0"/>
              <a:t> </a:t>
            </a:r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to mesh interpolation - </a:t>
            </a:r>
            <a:r>
              <a:rPr lang="en-GB" sz="2800" b="1" dirty="0" err="1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supermeshing</a:t>
            </a:r>
            <a:endParaRPr lang="en-GB" sz="28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3573016"/>
            <a:ext cx="4132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FE solutions/test functions piecewise smooth over mesh elements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5085184"/>
            <a:ext cx="3514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Allows efficient conservative mesh to mesh interpolation via projection methods</a:t>
            </a:r>
            <a:endParaRPr lang="en-GB" sz="2000" dirty="0"/>
          </a:p>
        </p:txBody>
      </p:sp>
      <p:pic>
        <p:nvPicPr>
          <p:cNvPr id="9" name="Picture 8" descr="meshA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28800"/>
            <a:ext cx="1770634" cy="1327975"/>
          </a:xfrm>
          <a:prstGeom prst="rect">
            <a:avLst/>
          </a:prstGeom>
        </p:spPr>
      </p:pic>
      <p:pic>
        <p:nvPicPr>
          <p:cNvPr id="10" name="Picture 9" descr="meshB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68" y="1556792"/>
            <a:ext cx="1824460" cy="13683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2040" y="5085184"/>
            <a:ext cx="3909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P. E. Farrell &amp;</a:t>
            </a:r>
            <a:r>
              <a:rPr lang="en-US" dirty="0" smtClean="0"/>
              <a:t> </a:t>
            </a:r>
            <a:r>
              <a:rPr lang="en-US" dirty="0"/>
              <a:t>J. R. </a:t>
            </a:r>
            <a:r>
              <a:rPr lang="en-US" dirty="0" err="1"/>
              <a:t>Maddison</a:t>
            </a:r>
            <a:r>
              <a:rPr lang="en-US" dirty="0"/>
              <a:t> (2011</a:t>
            </a:r>
            <a:r>
              <a:rPr lang="en-US" dirty="0" smtClean="0"/>
              <a:t>)</a:t>
            </a:r>
          </a:p>
          <a:p>
            <a:pPr algn="ctr"/>
            <a:r>
              <a:rPr lang="en-US" dirty="0"/>
              <a:t>Computer Methods in Applied </a:t>
            </a:r>
            <a:endParaRPr lang="en-US" dirty="0" smtClean="0"/>
          </a:p>
          <a:p>
            <a:pPr algn="ctr"/>
            <a:r>
              <a:rPr lang="en-US" dirty="0" smtClean="0"/>
              <a:t>Mechanics </a:t>
            </a:r>
            <a:r>
              <a:rPr lang="en-US" dirty="0"/>
              <a:t>and Engineering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4121785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Elements of </a:t>
            </a:r>
            <a:r>
              <a:rPr lang="en-GB" sz="2000" dirty="0" err="1" smtClean="0"/>
              <a:t>supermesh</a:t>
            </a:r>
            <a:r>
              <a:rPr lang="en-GB" sz="2000" dirty="0" smtClean="0"/>
              <a:t>: old variables and new test </a:t>
            </a:r>
            <a:r>
              <a:rPr lang="en-GB" sz="2000" dirty="0" err="1"/>
              <a:t>f</a:t>
            </a:r>
            <a:r>
              <a:rPr lang="en-GB" sz="2000" dirty="0" err="1" smtClean="0"/>
              <a:t>ns</a:t>
            </a:r>
            <a:r>
              <a:rPr lang="en-GB" sz="2000" dirty="0" smtClean="0"/>
              <a:t> both smooth.</a:t>
            </a:r>
          </a:p>
          <a:p>
            <a:r>
              <a:rPr lang="en-GB" sz="2000" dirty="0" smtClean="0"/>
              <a:t>No jumps.</a:t>
            </a:r>
            <a:endParaRPr lang="en-GB" sz="2000" dirty="0"/>
          </a:p>
        </p:txBody>
      </p:sp>
      <p:sp>
        <p:nvSpPr>
          <p:cNvPr id="3" name="Right Arrow 2"/>
          <p:cNvSpPr/>
          <p:nvPr/>
        </p:nvSpPr>
        <p:spPr>
          <a:xfrm>
            <a:off x="2339752" y="2276872"/>
            <a:ext cx="216024" cy="36004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09" y="6021288"/>
            <a:ext cx="6474075" cy="707988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10259</TotalTime>
  <Words>764</Words>
  <Application>Microsoft Macintosh PowerPoint</Application>
  <PresentationFormat>On-screen Show (4:3)</PresentationFormat>
  <Paragraphs>138</Paragraphs>
  <Slides>20</Slides>
  <Notes>0</Notes>
  <HiddenSlides>4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Flow</vt:lpstr>
      <vt:lpstr>A Numerical Study of Mesh Adaptivity in Multiphase Flows with Non-Newtonian Fluids</vt:lpstr>
      <vt:lpstr>PowerPoint Presentation</vt:lpstr>
      <vt:lpstr>PowerPoint Presentation</vt:lpstr>
      <vt:lpstr>PowerPoint Presentation</vt:lpstr>
      <vt:lpstr>Mesh Adaptivity - examples</vt:lpstr>
      <vt:lpstr>PowerPoint Presentation</vt:lpstr>
      <vt:lpstr>PowerPoint Presentation</vt:lpstr>
      <vt:lpstr>PowerPoint Presentation</vt:lpstr>
      <vt:lpstr>Mesh to mesh interpolation - supermeshing</vt:lpstr>
      <vt:lpstr>Single Phase Newtonian flow</vt:lpstr>
      <vt:lpstr>PowerPoint Presentation</vt:lpstr>
      <vt:lpstr>PowerPoint Presentation</vt:lpstr>
      <vt:lpstr>Convergence rates and error reduction</vt:lpstr>
      <vt:lpstr>Temporal convergence to steady state</vt:lpstr>
      <vt:lpstr>Non-Newtonian Rheologies</vt:lpstr>
      <vt:lpstr>Convergence rates and error reduction</vt:lpstr>
      <vt:lpstr>Carreau fluids</vt:lpstr>
      <vt:lpstr>3D problems in non-idealized geometries</vt:lpstr>
      <vt:lpstr>Other Rheologies</vt:lpstr>
      <vt:lpstr>Upcoming MEMPHIS talks @ APS-DFD</vt:lpstr>
    </vt:vector>
  </TitlesOfParts>
  <Manager/>
  <Company>Imperial College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subject/>
  <dc:creator>Wang, Zhao</dc:creator>
  <cp:keywords/>
  <dc:description/>
  <cp:lastModifiedBy>James Percival</cp:lastModifiedBy>
  <cp:revision>133</cp:revision>
  <dcterms:created xsi:type="dcterms:W3CDTF">2013-09-18T15:37:36Z</dcterms:created>
  <dcterms:modified xsi:type="dcterms:W3CDTF">2014-11-22T05:39:21Z</dcterms:modified>
  <cp:category/>
</cp:coreProperties>
</file>